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56" r:id="rId3"/>
    <p:sldId id="257" r:id="rId4"/>
    <p:sldId id="258" r:id="rId5"/>
    <p:sldId id="269" r:id="rId6"/>
    <p:sldId id="260" r:id="rId7"/>
    <p:sldId id="261" r:id="rId8"/>
    <p:sldId id="272" r:id="rId9"/>
    <p:sldId id="273" r:id="rId10"/>
    <p:sldId id="267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lear Sans Regular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660033"/>
    <a:srgbClr val="2086AA"/>
    <a:srgbClr val="00BAFF"/>
    <a:srgbClr val="883C84"/>
    <a:srgbClr val="461B49"/>
    <a:srgbClr val="963488"/>
    <a:srgbClr val="2831A2"/>
    <a:srgbClr val="199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Top 5 Categories By Aggregate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Accenture_Task_1!$N$2</c:f>
              <c:strCache>
                <c:ptCount val="1"/>
                <c:pt idx="0">
                  <c:v>Sum of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Accenture_Task_1!$M$3:$M$7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Accenture_Task_1!$N$3:$N$7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CC-484F-8BE0-B5FF00BDEF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9184351"/>
        <c:axId val="1269189343"/>
      </c:barChart>
      <c:catAx>
        <c:axId val="1269184351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dirty="0"/>
                  <a:t>Categories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9189343"/>
        <c:crosses val="autoZero"/>
        <c:auto val="1"/>
        <c:lblAlgn val="ctr"/>
        <c:lblOffset val="100"/>
        <c:tickMarkSkip val="1000"/>
        <c:noMultiLvlLbl val="0"/>
      </c:catAx>
      <c:valAx>
        <c:axId val="1269189343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one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918435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674911887865281"/>
          <c:y val="7.9475308641975315E-2"/>
          <c:w val="0.60925859447454678"/>
          <c:h val="0.8179012345679012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A0-4DDB-846E-0EF675FA31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A0-4DDB-846E-0EF675FA3130}"/>
              </c:ext>
            </c:extLst>
          </c:dPt>
          <c:dPt>
            <c:idx val="2"/>
            <c:bubble3D val="0"/>
            <c:spPr>
              <a:solidFill>
                <a:srgbClr val="9C5BC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0A0-4DDB-846E-0EF675FA3130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0A0-4DDB-846E-0EF675FA3130}"/>
              </c:ext>
            </c:extLst>
          </c:dPt>
          <c:dPt>
            <c:idx val="4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0A0-4DDB-846E-0EF675FA313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0A0-4DDB-846E-0EF675FA313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0A0-4DDB-846E-0EF675FA3130}"/>
                </c:ext>
              </c:extLst>
            </c:dLbl>
            <c:dLbl>
              <c:idx val="2"/>
              <c:layout>
                <c:manualLayout>
                  <c:x val="1.8392712286024054E-2"/>
                  <c:y val="-1.1316741696017772E-1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1BDD6EE-1425-46FA-97A7-C7E7201F22A4}" type="CATEGORYNAME">
                      <a:rPr lang="en-US" sz="3600">
                        <a:solidFill>
                          <a:srgbClr val="9C5BCD"/>
                        </a:solidFill>
                      </a:rPr>
                      <a:pPr>
                        <a:defRPr sz="3600"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sz="3600" baseline="0">
                        <a:solidFill>
                          <a:srgbClr val="9C5BCD"/>
                        </a:solidFill>
                      </a:rPr>
                      <a:t>
</a:t>
                    </a:r>
                    <a:fld id="{C529C5D3-27FD-4165-9EAD-7F43D2DF7C16}" type="PERCENTAGE">
                      <a:rPr lang="en-US" sz="3600" baseline="0">
                        <a:solidFill>
                          <a:srgbClr val="9C5BCD"/>
                        </a:solidFill>
                      </a:rPr>
                      <a:pPr>
                        <a:defRPr sz="3600"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sz="3600" baseline="0">
                      <a:solidFill>
                        <a:srgbClr val="9C5BCD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96928797212564"/>
                      <c:h val="0.208078764459998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0A0-4DDB-846E-0EF675FA3130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E32B351-A0C6-42BB-8493-68D7A2627781}" type="CATEGORYNAME">
                      <a:rPr lang="en-US" sz="3600">
                        <a:solidFill>
                          <a:srgbClr val="00B050"/>
                        </a:solidFill>
                      </a:rPr>
                      <a:pPr>
                        <a:defRPr sz="3600"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sz="3600" baseline="0" dirty="0">
                        <a:solidFill>
                          <a:srgbClr val="00B050"/>
                        </a:solidFill>
                      </a:rPr>
                      <a:t>
</a:t>
                    </a:r>
                    <a:fld id="{A6245261-EE69-4329-9A47-B22614619E4B}" type="PERCENTAGE">
                      <a:rPr lang="en-US" sz="3600" baseline="0">
                        <a:solidFill>
                          <a:srgbClr val="00B050"/>
                        </a:solidFill>
                      </a:rPr>
                      <a:pPr>
                        <a:defRPr sz="3600"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sz="3600" baseline="0" dirty="0">
                      <a:solidFill>
                        <a:srgbClr val="00B05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633685600841571"/>
                      <c:h val="0.231897107537568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0A0-4DDB-846E-0EF675FA3130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73088DC-FCBD-4A57-BBD4-A589B8CC4013}" type="CATEGORYNAME">
                      <a:rPr lang="en-US" sz="3600">
                        <a:solidFill>
                          <a:srgbClr val="C00000"/>
                        </a:solidFill>
                      </a:rPr>
                      <a:pPr>
                        <a:defRPr sz="3600"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sz="3600" baseline="0" dirty="0">
                        <a:solidFill>
                          <a:srgbClr val="C00000"/>
                        </a:solidFill>
                      </a:rPr>
                      <a:t>
</a:t>
                    </a:r>
                    <a:fld id="{AA401638-1C71-4134-BD98-387230786CFA}" type="PERCENTAGE">
                      <a:rPr lang="en-US" sz="3600" baseline="0">
                        <a:solidFill>
                          <a:srgbClr val="C00000"/>
                        </a:solidFill>
                      </a:rPr>
                      <a:pPr>
                        <a:defRPr sz="3600"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sz="3600" baseline="0" dirty="0">
                      <a:solidFill>
                        <a:srgbClr val="C0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C0A0-4DDB-846E-0EF675FA31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Reactions!$M$22:$M$26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Reactions!$N$22:$N$26</c:f>
              <c:numCache>
                <c:formatCode>General</c:formatCode>
                <c:ptCount val="5"/>
                <c:pt idx="0">
                  <c:v>75394</c:v>
                </c:pt>
                <c:pt idx="1">
                  <c:v>71240</c:v>
                </c:pt>
                <c:pt idx="2">
                  <c:v>69271</c:v>
                </c:pt>
                <c:pt idx="3">
                  <c:v>68820</c:v>
                </c:pt>
                <c:pt idx="4">
                  <c:v>66952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A0-4DDB-846E-0EF675FA313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28.08.2024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1167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28.08.2024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28.08.2024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393CD-2F13-4172-870A-CDB688069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53ABA-659F-44C4-9C80-4654ACD95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F76B1-3B16-4381-95EB-0673DEE1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7E35E-385F-4A8C-9885-6FFF1354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B659F-E829-4A67-BAFC-06DB1AB7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8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3F49-8BA1-4D44-9B4E-7814386E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4AB26-DF1E-4EAF-94BB-86066FD84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BB17C-944E-4339-8822-B2746390F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A772C-CFCE-4C03-BE55-231C003F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3D4F9-9952-41DB-8A66-397EC573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55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71BC5-DAB2-405A-B27C-73387EAB8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B7C8C-0005-4645-B98B-1261A2C85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FC74A-AB89-4B4A-9752-ECAD9A16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7CC93-2193-4B08-A541-2A401BDA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848B7-6091-4126-B84D-976B06B2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62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84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55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15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87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4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48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23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8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66FC-639E-419A-B036-9D7682ED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7A00-CB28-46B7-ADB1-1B3C5C10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6608-E076-49A7-BACB-BB5B368D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FE6A9-ADBB-4BBC-9847-32927F4C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5BCF-7712-4E18-ABE9-705A3217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99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9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74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53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9CB3-7F33-4E5A-BBBA-F84E1C92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BCBF0-A959-439B-9395-AD56EC8D6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02E30-D490-434A-BF90-ADB7E58F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1F342-975F-4CF6-A1F3-E93EC9BE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1521D-A08E-41C2-8D79-01E56C8E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04C9-5382-43DA-91ED-5D7A15D0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8AE7-92D3-4219-A7DC-B36F16B20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05416-246D-476E-9E54-EDCABB06A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1E051-AC92-444B-A3A4-76D6B063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A35F8-CF34-43C3-BB3F-19271340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506A4-3A5D-4D45-88D5-A855BF31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8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21A6-D104-47C9-87E1-3369A9AB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C757-8F52-45C3-87D2-E94663C91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CD1B5-B31F-40CF-ADA9-B45D07A7A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E6FD3-3CFF-49C3-A80A-25E06749C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34B3A-DA54-4052-8129-4C69E63E6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93454-918B-4197-94E5-519DAA93B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E8CED-180D-46DE-93E9-102B7312C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B0C32-1B30-4A11-A665-6BCA7004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15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BA20D-750C-4DAF-B762-CBDE63CE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19038-426C-401C-BB5D-F4693F24E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76712-DA91-44F6-9AD1-B1649FDA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37F7C-54BE-43B8-9ABE-78F6A729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810B2B-DBA6-425C-BC26-6F434349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09761-F740-42B9-88DA-F945971D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6D22-B29E-4627-9366-F2ED02649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4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C3BF-6E0F-4393-A9C3-E2E53533A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092E1-D96F-49D5-ACB4-168734D95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3B06A-BE90-4898-948E-B90791BA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10BD3-00E9-4F91-850A-53309278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1455A-F2A8-4400-AA25-F6783B09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15885-3A26-45DE-972B-A75F140B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29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DAC1-BE1F-45AA-BDB9-5F94282F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9E133-6BEE-4656-9C6C-7C462DFEE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9B356-030E-4F74-AA9B-ABEDA83BE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D1E1E-2449-4EE6-8EBC-1903660F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4DFCD-C35E-4C7E-8235-BE91AE1B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0357C-7A64-4044-A22A-29F4B12F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58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86BEF5-B273-486B-B3B8-F63A21F1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63255-4FE9-4C9C-B6AD-74A948361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3E00C-69B6-4927-8E93-DA3340E72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CF8B7-894A-4D70-92D0-D3594207D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0E46B-0FD0-4DBD-BF80-914E9C8D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4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0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33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Regular" panose="020B0503030202060203" pitchFamily="34" charset="0"/>
                <a:ea typeface="+mn-ea"/>
                <a:cs typeface="+mn-cs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9193566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9193566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9193566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4495800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205522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6EC33E1-7E54-4AC1-AE27-968C3F766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7798" y="342900"/>
            <a:ext cx="8410202" cy="99441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/>
              <a:t>ANALYSIS </a:t>
            </a:r>
          </a:p>
          <a:p>
            <a:pPr marL="0" indent="0">
              <a:buNone/>
            </a:pPr>
            <a:r>
              <a:rPr lang="en-US" sz="3600" dirty="0"/>
              <a:t>Animal is the most popular categories showing that people enjoy “nature”, which suggests that quite a number of them could be “pet lover.”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INSIGHT</a:t>
            </a:r>
          </a:p>
          <a:p>
            <a:pPr marL="0" indent="0">
              <a:buNone/>
            </a:pPr>
            <a:r>
              <a:rPr lang="en-US" sz="3600" dirty="0"/>
              <a:t>Since “Animal”, “Healthy eating” and "food” are some of the most popular categories, Social Buzz could work with pet product producers and healthy eating brand to boost user engagement.</a:t>
            </a:r>
          </a:p>
          <a:p>
            <a:pPr marL="0" indent="0">
              <a:buNone/>
            </a:pPr>
            <a:r>
              <a:rPr lang="en-US" sz="3600" dirty="0"/>
              <a:t>Also, Technology is 20% popular, this could be a good platform of advertisement for tech companies, e-commerce brands.</a:t>
            </a:r>
          </a:p>
          <a:p>
            <a:pPr marL="0" indent="0">
              <a:buNone/>
            </a:pPr>
            <a:r>
              <a:rPr lang="en-US" sz="3600" dirty="0"/>
              <a:t>More so, subcategories can be created in each categories in order to achieve more granularity.</a:t>
            </a:r>
          </a:p>
          <a:p>
            <a:pPr marL="0" indent="0">
              <a:buNone/>
            </a:pPr>
            <a:r>
              <a:rPr lang="en-US" sz="3600" dirty="0"/>
              <a:t> </a:t>
            </a:r>
          </a:p>
          <a:p>
            <a:pPr marL="0" indent="0">
              <a:buNone/>
            </a:pPr>
            <a:r>
              <a:rPr lang="en-US" sz="3600" dirty="0"/>
              <a:t>NEXT STEP</a:t>
            </a:r>
          </a:p>
          <a:p>
            <a:pPr marL="0" indent="0">
              <a:buNone/>
            </a:pPr>
            <a:r>
              <a:rPr lang="en-US" sz="3600" dirty="0"/>
              <a:t>This preliminary analysis is insightful and it is time to take this analysis to a large scale production for real time understanding of your business.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9296" y="699307"/>
            <a:ext cx="16141118" cy="2105047"/>
            <a:chOff x="-1" y="202380"/>
            <a:chExt cx="21521490" cy="1281332"/>
          </a:xfrm>
        </p:grpSpPr>
        <p:sp>
          <p:nvSpPr>
            <p:cNvPr id="3" name="TextBox 3"/>
            <p:cNvSpPr txBox="1"/>
            <p:nvPr/>
          </p:nvSpPr>
          <p:spPr>
            <a:xfrm>
              <a:off x="9956897" y="202380"/>
              <a:ext cx="11564592" cy="749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endPara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1259682"/>
              <a:ext cx="11564592" cy="224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32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14B484FD-B813-4664-B851-495D36909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0" y="794564"/>
            <a:ext cx="7772400" cy="1470025"/>
          </a:xfrm>
        </p:spPr>
        <p:txBody>
          <a:bodyPr>
            <a:noAutofit/>
          </a:bodyPr>
          <a:lstStyle/>
          <a:p>
            <a:r>
              <a:rPr lang="en-US" sz="96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Today's agenda</a:t>
            </a:r>
            <a:br>
              <a:rPr lang="en-US" sz="6000" spc="-80" dirty="0">
                <a:solidFill>
                  <a:srgbClr val="000000"/>
                </a:solidFill>
                <a:latin typeface="Graphik Regular" panose="020B0503030202060203" pitchFamily="34" charset="0"/>
              </a:rPr>
            </a:br>
            <a:endParaRPr lang="en-US" sz="6000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18B516B8-D01D-4F55-9A7D-D9C240828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9296" y="1985925"/>
            <a:ext cx="11800773" cy="7248259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Project recap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Problem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Data Analysis Process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-19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45404" y="584601"/>
            <a:ext cx="12225484" cy="9117799"/>
            <a:chOff x="6704388" y="0"/>
            <a:chExt cx="16300645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98301" y="342900"/>
            <a:ext cx="12456299" cy="9359499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Social Buzz is a fast growing social media platform seeking to expand and adapt quickly to its rapid growth.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To start our engagement with Social Buzz, we are running a 3 month initial project in order  to prove that we are the best firm to work with.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Deliverables: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 audit of Social Buzz big data practice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Recommendations for a successful IPO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 analysis of content categories that highlights the top 5 categories with the largest aggregate popularity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7111" y="751232"/>
            <a:ext cx="4683049" cy="2462213"/>
          </a:xfrm>
          <a:prstGeom prst="rect">
            <a:avLst/>
          </a:prstGeom>
          <a:solidFill>
            <a:srgbClr val="A100FF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31"/>
          <p:cNvSpPr/>
          <p:nvPr/>
        </p:nvSpPr>
        <p:spPr>
          <a:xfrm>
            <a:off x="5404644" y="1567011"/>
            <a:ext cx="12456299" cy="3588393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Over 500 Million Users Per Month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Over 10+ Reaction Types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Over 100 000 Posts Per Day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Over 3 000 000 Posts Per Day</a:t>
            </a:r>
          </a:p>
          <a:p>
            <a:pPr>
              <a:lnSpc>
                <a:spcPct val="150000"/>
              </a:lnSpc>
            </a:pPr>
            <a:r>
              <a:rPr lang="en-US" sz="5400" b="1" dirty="0"/>
              <a:t> </a:t>
            </a:r>
          </a:p>
          <a:p>
            <a:pPr>
              <a:lnSpc>
                <a:spcPct val="150000"/>
              </a:lnSpc>
            </a:pPr>
            <a:endParaRPr lang="en-US" sz="4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33" name="TextBox 33"/>
          <p:cNvSpPr txBox="1"/>
          <p:nvPr/>
        </p:nvSpPr>
        <p:spPr>
          <a:xfrm>
            <a:off x="489401" y="5600699"/>
            <a:ext cx="4915243" cy="1231106"/>
          </a:xfrm>
          <a:prstGeom prst="rect">
            <a:avLst/>
          </a:prstGeom>
          <a:solidFill>
            <a:srgbClr val="A100FF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chemeClr val="bg1"/>
                </a:solidFill>
              </a:rPr>
              <a:t>Deliverable:</a:t>
            </a:r>
            <a:endParaRPr lang="en-US" sz="8000" spc="-80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4D4F8877-6973-4CA0-AD1B-D3AE8B66BC67}"/>
              </a:ext>
            </a:extLst>
          </p:cNvPr>
          <p:cNvSpPr txBox="1"/>
          <p:nvPr/>
        </p:nvSpPr>
        <p:spPr>
          <a:xfrm>
            <a:off x="117551" y="335974"/>
            <a:ext cx="4683049" cy="1248355"/>
          </a:xfrm>
          <a:prstGeom prst="rect">
            <a:avLst/>
          </a:prstGeom>
          <a:solidFill>
            <a:srgbClr val="A100FF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Problem:</a:t>
            </a:r>
          </a:p>
        </p:txBody>
      </p:sp>
      <p:sp>
        <p:nvSpPr>
          <p:cNvPr id="26" name="AutoShape 31">
            <a:extLst>
              <a:ext uri="{FF2B5EF4-FFF2-40B4-BE49-F238E27FC236}">
                <a16:creationId xmlns:a16="http://schemas.microsoft.com/office/drawing/2014/main" id="{9D5AA78C-069F-4BD1-B83B-D89CAFDEC203}"/>
              </a:ext>
            </a:extLst>
          </p:cNvPr>
          <p:cNvSpPr/>
          <p:nvPr/>
        </p:nvSpPr>
        <p:spPr>
          <a:xfrm>
            <a:off x="5370008" y="7277100"/>
            <a:ext cx="12456299" cy="18288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Analysis to find top 5 most popular categories of content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5400" b="1" dirty="0"/>
              <a:t> </a:t>
            </a:r>
          </a:p>
          <a:p>
            <a:pPr>
              <a:lnSpc>
                <a:spcPct val="150000"/>
              </a:lnSpc>
            </a:pPr>
            <a:endParaRPr lang="en-US" sz="4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357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1" y="190500"/>
            <a:ext cx="4298396" cy="10096500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FC4E7D-9B3C-4F2A-8D62-F606F54AAA52}"/>
              </a:ext>
            </a:extLst>
          </p:cNvPr>
          <p:cNvGrpSpPr/>
          <p:nvPr/>
        </p:nvGrpSpPr>
        <p:grpSpPr>
          <a:xfrm>
            <a:off x="10682636" y="4121788"/>
            <a:ext cx="2499419" cy="2305011"/>
            <a:chOff x="11411515" y="4002073"/>
            <a:chExt cx="2499419" cy="2305011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1825797" y="4221947"/>
              <a:ext cx="2085137" cy="2085137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1411515" y="4002073"/>
              <a:ext cx="2187334" cy="2123082"/>
              <a:chOff x="-23042" y="66269"/>
              <a:chExt cx="6542158" cy="634998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62891" t="-16684" r="-160683" b="-166629"/>
                </a:stretch>
              </a:blipFill>
              <a:ln>
                <a:solidFill>
                  <a:srgbClr val="00BAFF"/>
                </a:solidFill>
              </a:ln>
            </p:spPr>
          </p:sp>
          <p:sp>
            <p:nvSpPr>
              <p:cNvPr id="25" name="Freeform 25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2E44D8"/>
              </a:solidFill>
            </p:spPr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1B42D3-5390-4E9A-8DF1-0713D892704A}"/>
              </a:ext>
            </a:extLst>
          </p:cNvPr>
          <p:cNvGrpSpPr/>
          <p:nvPr/>
        </p:nvGrpSpPr>
        <p:grpSpPr>
          <a:xfrm>
            <a:off x="10714760" y="783055"/>
            <a:ext cx="2499419" cy="2305011"/>
            <a:chOff x="11411515" y="6953289"/>
            <a:chExt cx="2499419" cy="2305011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11825797" y="7173163"/>
              <a:ext cx="2085137" cy="208513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11411515" y="6953289"/>
              <a:ext cx="2187334" cy="2123082"/>
              <a:chOff x="-23043" y="66269"/>
              <a:chExt cx="6542159" cy="634998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-23043" y="119185"/>
                <a:ext cx="6542159" cy="6244244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64266" t="1917" r="-22903" b="-93994"/>
                </a:stretch>
              </a:blipFill>
              <a:ln>
                <a:solidFill>
                  <a:srgbClr val="00BAFF"/>
                </a:solidFill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2E44D8"/>
              </a:solidFill>
            </p:spPr>
          </p:sp>
        </p:grpSp>
      </p:grpSp>
      <p:sp>
        <p:nvSpPr>
          <p:cNvPr id="31" name="TextBox 31"/>
          <p:cNvSpPr txBox="1"/>
          <p:nvPr/>
        </p:nvSpPr>
        <p:spPr>
          <a:xfrm>
            <a:off x="4662184" y="2966912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00882F-E5B2-43E8-9DA4-CB7B3B8480F7}"/>
              </a:ext>
            </a:extLst>
          </p:cNvPr>
          <p:cNvGrpSpPr/>
          <p:nvPr/>
        </p:nvGrpSpPr>
        <p:grpSpPr>
          <a:xfrm>
            <a:off x="10668000" y="7296284"/>
            <a:ext cx="2623264" cy="2406216"/>
            <a:chOff x="14751913" y="2526431"/>
            <a:chExt cx="2623264" cy="240621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F06F2E2-75EE-4E2C-93BE-B9C5C59C2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90164" y="2847634"/>
              <a:ext cx="2085013" cy="208501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F4EC75-4034-4B97-BB7E-E89523607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1913" y="2526431"/>
              <a:ext cx="2253800" cy="2123082"/>
            </a:xfrm>
            <a:prstGeom prst="ellipse">
              <a:avLst/>
            </a:prstGeom>
            <a:ln w="12700" cap="rnd">
              <a:solidFill>
                <a:schemeClr val="accent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D6D344-4D86-439C-A9F5-E66953B7D9B9}"/>
              </a:ext>
            </a:extLst>
          </p:cNvPr>
          <p:cNvSpPr txBox="1"/>
          <p:nvPr/>
        </p:nvSpPr>
        <p:spPr>
          <a:xfrm>
            <a:off x="13487400" y="1396951"/>
            <a:ext cx="4354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Andrew Fleming</a:t>
            </a:r>
            <a:br>
              <a:rPr lang="en-US" sz="3200" b="1" dirty="0"/>
            </a:br>
            <a:r>
              <a:rPr lang="en-US" sz="3200" dirty="0"/>
              <a:t>Chief Technical Architect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1F553B-E1D9-4427-9E43-1D65600FD8B6}"/>
              </a:ext>
            </a:extLst>
          </p:cNvPr>
          <p:cNvSpPr txBox="1"/>
          <p:nvPr/>
        </p:nvSpPr>
        <p:spPr>
          <a:xfrm>
            <a:off x="13494327" y="8121384"/>
            <a:ext cx="44051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Olumuyiwa Moyo-Peters</a:t>
            </a:r>
            <a:br>
              <a:rPr lang="en-US" sz="3200" b="1" dirty="0"/>
            </a:br>
            <a:r>
              <a:rPr lang="en-US" sz="3200" dirty="0"/>
              <a:t>Data Analyst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234BBF-0710-494B-BC5C-A5C09A32DA2C}"/>
              </a:ext>
            </a:extLst>
          </p:cNvPr>
          <p:cNvSpPr txBox="1"/>
          <p:nvPr/>
        </p:nvSpPr>
        <p:spPr>
          <a:xfrm>
            <a:off x="13487400" y="4644720"/>
            <a:ext cx="3109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Marcus </a:t>
            </a:r>
            <a:r>
              <a:rPr lang="en-US" sz="3200" b="1" dirty="0" err="1"/>
              <a:t>Rompton</a:t>
            </a:r>
            <a:br>
              <a:rPr lang="en-US" sz="3200" b="1" dirty="0"/>
            </a:br>
            <a:r>
              <a:rPr lang="en-US" sz="3200" dirty="0"/>
              <a:t>Senior Principle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7A7BBA-B597-4478-9D60-4B31572A4A4D}"/>
              </a:ext>
            </a:extLst>
          </p:cNvPr>
          <p:cNvSpPr txBox="1"/>
          <p:nvPr/>
        </p:nvSpPr>
        <p:spPr>
          <a:xfrm>
            <a:off x="4267199" y="1372359"/>
            <a:ext cx="5057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Understanding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39AC7-621D-4580-9F82-FF87E1B327D5}"/>
              </a:ext>
            </a:extLst>
          </p:cNvPr>
          <p:cNvSpPr txBox="1"/>
          <p:nvPr/>
        </p:nvSpPr>
        <p:spPr>
          <a:xfrm>
            <a:off x="11337710" y="7914222"/>
            <a:ext cx="5057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Insight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F55D09-6F71-4769-AA33-8F6F6D735260}"/>
              </a:ext>
            </a:extLst>
          </p:cNvPr>
          <p:cNvSpPr txBox="1"/>
          <p:nvPr/>
        </p:nvSpPr>
        <p:spPr>
          <a:xfrm>
            <a:off x="9531036" y="6302134"/>
            <a:ext cx="5057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Analysis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749EBE-07AC-4BBD-A1C2-F7E09D8ED019}"/>
              </a:ext>
            </a:extLst>
          </p:cNvPr>
          <p:cNvSpPr txBox="1"/>
          <p:nvPr/>
        </p:nvSpPr>
        <p:spPr>
          <a:xfrm>
            <a:off x="7620731" y="4545036"/>
            <a:ext cx="5057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Modeling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2E653B-EF1E-4F01-B858-F8BD51A13EB3}"/>
              </a:ext>
            </a:extLst>
          </p:cNvPr>
          <p:cNvSpPr txBox="1"/>
          <p:nvPr/>
        </p:nvSpPr>
        <p:spPr>
          <a:xfrm>
            <a:off x="5707296" y="3035269"/>
            <a:ext cx="5057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Cleaning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E56449-9057-43BE-A72F-01AC18301879}"/>
              </a:ext>
            </a:extLst>
          </p:cNvPr>
          <p:cNvSpPr txBox="1"/>
          <p:nvPr/>
        </p:nvSpPr>
        <p:spPr>
          <a:xfrm>
            <a:off x="2341705" y="3077221"/>
            <a:ext cx="271471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A100FF"/>
                </a:solidFill>
              </a:rPr>
              <a:t>16</a:t>
            </a:r>
          </a:p>
          <a:p>
            <a:pPr algn="ctr"/>
            <a:r>
              <a:rPr lang="en-US" sz="4800" b="1" dirty="0">
                <a:solidFill>
                  <a:srgbClr val="A100FF"/>
                </a:solidFill>
              </a:rPr>
              <a:t> </a:t>
            </a:r>
          </a:p>
          <a:p>
            <a:pPr algn="ctr"/>
            <a:r>
              <a:rPr lang="en-US" sz="3600" dirty="0"/>
              <a:t>UNIQUE </a:t>
            </a:r>
          </a:p>
          <a:p>
            <a:pPr algn="ctr"/>
            <a:r>
              <a:rPr lang="en-US" sz="3600" dirty="0"/>
              <a:t>CATEGORIES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E0C317-E762-446F-AE16-43E98AF74B56}"/>
              </a:ext>
            </a:extLst>
          </p:cNvPr>
          <p:cNvSpPr txBox="1"/>
          <p:nvPr/>
        </p:nvSpPr>
        <p:spPr>
          <a:xfrm>
            <a:off x="7197478" y="3077221"/>
            <a:ext cx="312162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A100FF"/>
                </a:solidFill>
              </a:rPr>
              <a:t>1897</a:t>
            </a:r>
          </a:p>
          <a:p>
            <a:pPr algn="ctr"/>
            <a:r>
              <a:rPr lang="en-US" sz="4800" b="1" dirty="0">
                <a:solidFill>
                  <a:srgbClr val="A100FF"/>
                </a:solidFill>
              </a:rPr>
              <a:t> </a:t>
            </a:r>
          </a:p>
          <a:p>
            <a:pPr algn="ctr"/>
            <a:r>
              <a:rPr lang="en-US" sz="3600" dirty="0"/>
              <a:t>REACTION TO</a:t>
            </a:r>
            <a:br>
              <a:rPr lang="en-US" sz="3600" dirty="0"/>
            </a:br>
            <a:r>
              <a:rPr lang="en-US" sz="3600" dirty="0"/>
              <a:t>“ANIMAL” POST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32B81-330A-400C-9A52-0527700D6442}"/>
              </a:ext>
            </a:extLst>
          </p:cNvPr>
          <p:cNvSpPr txBox="1"/>
          <p:nvPr/>
        </p:nvSpPr>
        <p:spPr>
          <a:xfrm>
            <a:off x="12332687" y="3077221"/>
            <a:ext cx="3679212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A100FF"/>
                </a:solidFill>
              </a:rPr>
              <a:t>MAY</a:t>
            </a:r>
          </a:p>
          <a:p>
            <a:pPr algn="ctr"/>
            <a:r>
              <a:rPr lang="en-US" sz="4800" b="1" dirty="0">
                <a:solidFill>
                  <a:srgbClr val="A100FF"/>
                </a:solidFill>
              </a:rPr>
              <a:t> </a:t>
            </a:r>
          </a:p>
          <a:p>
            <a:pPr algn="ctr"/>
            <a:r>
              <a:rPr lang="en-US" sz="3600" dirty="0"/>
              <a:t>MONTH WITH THE</a:t>
            </a:r>
            <a:br>
              <a:rPr lang="en-US" sz="3600" dirty="0"/>
            </a:br>
            <a:r>
              <a:rPr lang="en-US" sz="3600" dirty="0"/>
              <a:t>HIGHEST POSTS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3F27B75-ED25-4A7D-9719-0B897945C4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387667"/>
              </p:ext>
            </p:extLst>
          </p:nvPr>
        </p:nvGraphicFramePr>
        <p:xfrm>
          <a:off x="2613122" y="1306841"/>
          <a:ext cx="13127501" cy="7805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7E7E9121-3563-4B4A-AE82-33322FC1FC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480072"/>
              </p:ext>
            </p:extLst>
          </p:nvPr>
        </p:nvGraphicFramePr>
        <p:xfrm>
          <a:off x="3620073" y="1028700"/>
          <a:ext cx="11047854" cy="925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" name="Title 31">
            <a:extLst>
              <a:ext uri="{FF2B5EF4-FFF2-40B4-BE49-F238E27FC236}">
                <a16:creationId xmlns:a16="http://schemas.microsoft.com/office/drawing/2014/main" id="{55BAA156-2209-4406-B794-884AB084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262" y="411268"/>
            <a:ext cx="8229600" cy="90345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Top 5  Categories Percentage  Share</a:t>
            </a:r>
            <a:br>
              <a:rPr lang="en-US" sz="4400" dirty="0"/>
            </a:br>
            <a:endParaRPr lang="en-US" dirty="0"/>
          </a:p>
        </p:txBody>
      </p:sp>
      <p:grpSp>
        <p:nvGrpSpPr>
          <p:cNvPr id="37" name="Group 23">
            <a:extLst>
              <a:ext uri="{FF2B5EF4-FFF2-40B4-BE49-F238E27FC236}">
                <a16:creationId xmlns:a16="http://schemas.microsoft.com/office/drawing/2014/main" id="{9D3ABA85-E248-4F80-AFE3-1A7BC8F63251}"/>
              </a:ext>
            </a:extLst>
          </p:cNvPr>
          <p:cNvGrpSpPr/>
          <p:nvPr/>
        </p:nvGrpSpPr>
        <p:grpSpPr>
          <a:xfrm>
            <a:off x="16273719" y="8420100"/>
            <a:ext cx="3545508" cy="3370302"/>
            <a:chOff x="0" y="0"/>
            <a:chExt cx="4727344" cy="4493736"/>
          </a:xfrm>
        </p:grpSpPr>
        <p:grpSp>
          <p:nvGrpSpPr>
            <p:cNvPr id="38" name="Group 24">
              <a:extLst>
                <a:ext uri="{FF2B5EF4-FFF2-40B4-BE49-F238E27FC236}">
                  <a16:creationId xmlns:a16="http://schemas.microsoft.com/office/drawing/2014/main" id="{077C9801-36B4-41B6-990F-44FF61185C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0" name="Freeform 25">
                <a:extLst>
                  <a:ext uri="{FF2B5EF4-FFF2-40B4-BE49-F238E27FC236}">
                    <a16:creationId xmlns:a16="http://schemas.microsoft.com/office/drawing/2014/main" id="{2B295CC1-0682-413D-9BCE-739DC5C325D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39" name="Picture 26">
              <a:extLst>
                <a:ext uri="{FF2B5EF4-FFF2-40B4-BE49-F238E27FC236}">
                  <a16:creationId xmlns:a16="http://schemas.microsoft.com/office/drawing/2014/main" id="{03A255AA-9708-4460-B923-C716DA75B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2956</TotalTime>
  <Words>388</Words>
  <Application>Microsoft Office PowerPoint</Application>
  <PresentationFormat>Custom</PresentationFormat>
  <Paragraphs>96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Clear Sans Regular Bold</vt:lpstr>
      <vt:lpstr>Calibri</vt:lpstr>
      <vt:lpstr>Arial</vt:lpstr>
      <vt:lpstr>Graphik Regular</vt:lpstr>
      <vt:lpstr>Calibri Light</vt:lpstr>
      <vt:lpstr>Office Theme</vt:lpstr>
      <vt:lpstr>1_Office Theme</vt:lpstr>
      <vt:lpstr>PowerPoint Presentation</vt:lpstr>
      <vt:lpstr>Today's agenda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5  Categories Percentage  Share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olumuyiwa42@gmail.com</cp:lastModifiedBy>
  <cp:revision>69</cp:revision>
  <dcterms:created xsi:type="dcterms:W3CDTF">2006-08-16T00:00:00Z</dcterms:created>
  <dcterms:modified xsi:type="dcterms:W3CDTF">2024-08-28T19:20:26Z</dcterms:modified>
  <dc:identifier>DAEhDyfaYKE</dc:identifier>
</cp:coreProperties>
</file>